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336" r:id="rId6"/>
    <p:sldId id="347" r:id="rId7"/>
    <p:sldId id="401" r:id="rId8"/>
    <p:sldId id="348" r:id="rId9"/>
    <p:sldId id="349" r:id="rId10"/>
    <p:sldId id="387" r:id="rId11"/>
    <p:sldId id="388" r:id="rId12"/>
    <p:sldId id="359" r:id="rId13"/>
    <p:sldId id="382" r:id="rId14"/>
    <p:sldId id="392" r:id="rId15"/>
    <p:sldId id="383" r:id="rId16"/>
    <p:sldId id="384" r:id="rId17"/>
    <p:sldId id="358" r:id="rId18"/>
    <p:sldId id="385" r:id="rId19"/>
    <p:sldId id="367" r:id="rId20"/>
    <p:sldId id="399" r:id="rId21"/>
    <p:sldId id="36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62F8A82-19BA-41E8-BCB2-0BA853264916}">
          <p14:sldIdLst>
            <p14:sldId id="256"/>
            <p14:sldId id="336"/>
            <p14:sldId id="347"/>
            <p14:sldId id="401"/>
          </p14:sldIdLst>
        </p14:section>
        <p14:section name="Untitled Section" id="{A129444E-AF81-467C-977D-CFA64E65F72F}">
          <p14:sldIdLst>
            <p14:sldId id="348"/>
            <p14:sldId id="349"/>
            <p14:sldId id="387"/>
            <p14:sldId id="388"/>
            <p14:sldId id="359"/>
            <p14:sldId id="382"/>
            <p14:sldId id="392"/>
            <p14:sldId id="383"/>
            <p14:sldId id="384"/>
            <p14:sldId id="358"/>
            <p14:sldId id="385"/>
            <p14:sldId id="367"/>
            <p14:sldId id="399"/>
            <p14:sldId id="3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olizzi, Lauren" initials="PL" lastIdx="1" clrIdx="0">
    <p:extLst>
      <p:ext uri="{19B8F6BF-5375-455C-9EA6-DF929625EA0E}">
        <p15:presenceInfo xmlns:p15="http://schemas.microsoft.com/office/powerpoint/2012/main" userId="S::lauren.polizzi@polk-fl.net::970cf70d-3878-44f6-9a9d-dc134772baa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2DB62831-DA49-4E79-8DB7-C840BEE4BEED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54CEA62-3508-4CA9-B92B-9A33448F9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680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2831-DA49-4E79-8DB7-C840BEE4BEED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CEA62-3508-4CA9-B92B-9A33448F9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05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DB62831-DA49-4E79-8DB7-C840BEE4BEED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54CEA62-3508-4CA9-B92B-9A33448F9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06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2831-DA49-4E79-8DB7-C840BEE4BEED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CEA62-3508-4CA9-B92B-9A33448F9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986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DB62831-DA49-4E79-8DB7-C840BEE4BEED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54CEA62-3508-4CA9-B92B-9A33448F9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63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DB62831-DA49-4E79-8DB7-C840BEE4BEED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54CEA62-3508-4CA9-B92B-9A33448F9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9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DB62831-DA49-4E79-8DB7-C840BEE4BEED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54CEA62-3508-4CA9-B92B-9A33448F9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204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2831-DA49-4E79-8DB7-C840BEE4BEED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CEA62-3508-4CA9-B92B-9A33448F9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33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DB62831-DA49-4E79-8DB7-C840BEE4BEED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54CEA62-3508-4CA9-B92B-9A33448F9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95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2831-DA49-4E79-8DB7-C840BEE4BEED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CEA62-3508-4CA9-B92B-9A33448F9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853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DB62831-DA49-4E79-8DB7-C840BEE4BEED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454CEA62-3508-4CA9-B92B-9A33448F9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265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62831-DA49-4E79-8DB7-C840BEE4BEED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CEA62-3508-4CA9-B92B-9A33448F9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21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nSqG44YXGw" TargetMode="Externa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nSqG44YXGw" TargetMode="Externa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nSqG44YXGw" TargetMode="Externa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nSqG44YXGw" TargetMode="Externa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ft8vMjLHd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ft8vMjLHd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ft8vMjLHd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7PtlupT5sA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569A2-841E-4CFE-922C-10DEEF714A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Simultaneous Roundtable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1F5FD7-5747-472D-928C-8A81834E7E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Mr. Holby, Mrs. Kudaisi, Ms. Polizzi</a:t>
            </a:r>
          </a:p>
        </p:txBody>
      </p:sp>
    </p:spTree>
    <p:extLst>
      <p:ext uri="{BB962C8B-B14F-4D97-AF65-F5344CB8AC3E}">
        <p14:creationId xmlns:p14="http://schemas.microsoft.com/office/powerpoint/2010/main" val="4024919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63FE3-66EF-427E-93E3-31CDB5D03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/>
            </a:br>
            <a:endParaRPr lang="en-US"/>
          </a:p>
        </p:txBody>
      </p:sp>
      <p:pic>
        <p:nvPicPr>
          <p:cNvPr id="5" name="Online Media 4" title="Pool filling up with water">
            <a:hlinkClick r:id="" action="ppaction://media"/>
            <a:extLst>
              <a:ext uri="{FF2B5EF4-FFF2-40B4-BE49-F238E27FC236}">
                <a16:creationId xmlns:a16="http://schemas.microsoft.com/office/drawing/2014/main" id="{96927293-941C-4EEC-AACE-A0496D13877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814937" y="513006"/>
            <a:ext cx="5608983" cy="291599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07E1700-4E05-480C-AA4F-4062F23131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5911" y="3786009"/>
            <a:ext cx="7062271" cy="2456442"/>
          </a:xfrm>
          <a:prstGeom prst="rect">
            <a:avLst/>
          </a:prstGeom>
        </p:spPr>
      </p:pic>
      <p:sp>
        <p:nvSpPr>
          <p:cNvPr id="9" name="Title 4">
            <a:extLst>
              <a:ext uri="{FF2B5EF4-FFF2-40B4-BE49-F238E27FC236}">
                <a16:creationId xmlns:a16="http://schemas.microsoft.com/office/drawing/2014/main" id="{AA57ADE4-7758-4E49-A157-0146A33F2B2F}"/>
              </a:ext>
            </a:extLst>
          </p:cNvPr>
          <p:cNvSpPr txBox="1">
            <a:spLocks/>
          </p:cNvSpPr>
          <p:nvPr/>
        </p:nvSpPr>
        <p:spPr>
          <a:xfrm>
            <a:off x="888631" y="2666227"/>
            <a:ext cx="3498979" cy="245644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What do you notice about the table?</a:t>
            </a:r>
          </a:p>
        </p:txBody>
      </p:sp>
    </p:spTree>
    <p:extLst>
      <p:ext uri="{BB962C8B-B14F-4D97-AF65-F5344CB8AC3E}">
        <p14:creationId xmlns:p14="http://schemas.microsoft.com/office/powerpoint/2010/main" val="1140057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63FE3-66EF-427E-93E3-31CDB5D03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/>
            </a:br>
            <a:endParaRPr lang="en-US"/>
          </a:p>
        </p:txBody>
      </p:sp>
      <p:pic>
        <p:nvPicPr>
          <p:cNvPr id="5" name="Online Media 4" title="Pool filling up with water">
            <a:hlinkClick r:id="" action="ppaction://media"/>
            <a:extLst>
              <a:ext uri="{FF2B5EF4-FFF2-40B4-BE49-F238E27FC236}">
                <a16:creationId xmlns:a16="http://schemas.microsoft.com/office/drawing/2014/main" id="{96927293-941C-4EEC-AACE-A0496D13877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814937" y="513006"/>
            <a:ext cx="5608983" cy="291599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07E1700-4E05-480C-AA4F-4062F23131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5911" y="3786009"/>
            <a:ext cx="7062271" cy="2456442"/>
          </a:xfrm>
          <a:prstGeom prst="rect">
            <a:avLst/>
          </a:prstGeom>
        </p:spPr>
      </p:pic>
      <p:sp>
        <p:nvSpPr>
          <p:cNvPr id="9" name="Title 4">
            <a:extLst>
              <a:ext uri="{FF2B5EF4-FFF2-40B4-BE49-F238E27FC236}">
                <a16:creationId xmlns:a16="http://schemas.microsoft.com/office/drawing/2014/main" id="{AA57ADE4-7758-4E49-A157-0146A33F2B2F}"/>
              </a:ext>
            </a:extLst>
          </p:cNvPr>
          <p:cNvSpPr txBox="1">
            <a:spLocks/>
          </p:cNvSpPr>
          <p:nvPr/>
        </p:nvSpPr>
        <p:spPr>
          <a:xfrm>
            <a:off x="888631" y="2666227"/>
            <a:ext cx="3498979" cy="245644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What else do you notice about the table?</a:t>
            </a:r>
          </a:p>
        </p:txBody>
      </p:sp>
    </p:spTree>
    <p:extLst>
      <p:ext uri="{BB962C8B-B14F-4D97-AF65-F5344CB8AC3E}">
        <p14:creationId xmlns:p14="http://schemas.microsoft.com/office/powerpoint/2010/main" val="1220728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63FE3-66EF-427E-93E3-31CDB5D03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/>
            </a:br>
            <a:endParaRPr lang="en-US"/>
          </a:p>
        </p:txBody>
      </p:sp>
      <p:pic>
        <p:nvPicPr>
          <p:cNvPr id="5" name="Online Media 4" title="Pool filling up with water">
            <a:hlinkClick r:id="" action="ppaction://media"/>
            <a:extLst>
              <a:ext uri="{FF2B5EF4-FFF2-40B4-BE49-F238E27FC236}">
                <a16:creationId xmlns:a16="http://schemas.microsoft.com/office/drawing/2014/main" id="{96927293-941C-4EEC-AACE-A0496D13877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814937" y="513006"/>
            <a:ext cx="5608983" cy="291599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07E1700-4E05-480C-AA4F-4062F23131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5911" y="3786009"/>
            <a:ext cx="7062271" cy="2456442"/>
          </a:xfrm>
          <a:prstGeom prst="rect">
            <a:avLst/>
          </a:prstGeom>
        </p:spPr>
      </p:pic>
      <p:sp>
        <p:nvSpPr>
          <p:cNvPr id="9" name="Title 4">
            <a:extLst>
              <a:ext uri="{FF2B5EF4-FFF2-40B4-BE49-F238E27FC236}">
                <a16:creationId xmlns:a16="http://schemas.microsoft.com/office/drawing/2014/main" id="{AA57ADE4-7758-4E49-A157-0146A33F2B2F}"/>
              </a:ext>
            </a:extLst>
          </p:cNvPr>
          <p:cNvSpPr txBox="1">
            <a:spLocks/>
          </p:cNvSpPr>
          <p:nvPr/>
        </p:nvSpPr>
        <p:spPr>
          <a:xfrm>
            <a:off x="888631" y="2666227"/>
            <a:ext cx="3498979" cy="245644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 fontScale="75000" lnSpcReduction="2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Make a prediction of how long it would take for the pool to fill up the 10, 800 gallon pool. Support with evidence. </a:t>
            </a:r>
          </a:p>
        </p:txBody>
      </p:sp>
    </p:spTree>
    <p:extLst>
      <p:ext uri="{BB962C8B-B14F-4D97-AF65-F5344CB8AC3E}">
        <p14:creationId xmlns:p14="http://schemas.microsoft.com/office/powerpoint/2010/main" val="1276144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63FE3-66EF-427E-93E3-31CDB5D03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/>
            </a:br>
            <a:endParaRPr lang="en-US"/>
          </a:p>
        </p:txBody>
      </p:sp>
      <p:pic>
        <p:nvPicPr>
          <p:cNvPr id="5" name="Online Media 4" title="Pool filling up with water">
            <a:hlinkClick r:id="" action="ppaction://media"/>
            <a:extLst>
              <a:ext uri="{FF2B5EF4-FFF2-40B4-BE49-F238E27FC236}">
                <a16:creationId xmlns:a16="http://schemas.microsoft.com/office/drawing/2014/main" id="{96927293-941C-4EEC-AACE-A0496D13877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814937" y="513006"/>
            <a:ext cx="5608983" cy="291599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07E1700-4E05-480C-AA4F-4062F23131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5911" y="3786009"/>
            <a:ext cx="7062271" cy="2456442"/>
          </a:xfrm>
          <a:prstGeom prst="rect">
            <a:avLst/>
          </a:prstGeom>
        </p:spPr>
      </p:pic>
      <p:sp>
        <p:nvSpPr>
          <p:cNvPr id="9" name="Title 4">
            <a:extLst>
              <a:ext uri="{FF2B5EF4-FFF2-40B4-BE49-F238E27FC236}">
                <a16:creationId xmlns:a16="http://schemas.microsoft.com/office/drawing/2014/main" id="{AA57ADE4-7758-4E49-A157-0146A33F2B2F}"/>
              </a:ext>
            </a:extLst>
          </p:cNvPr>
          <p:cNvSpPr txBox="1">
            <a:spLocks/>
          </p:cNvSpPr>
          <p:nvPr/>
        </p:nvSpPr>
        <p:spPr>
          <a:xfrm>
            <a:off x="888631" y="2666227"/>
            <a:ext cx="3498979" cy="245644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 fontScale="97500" lnSpcReduction="1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Do you agree or disagree? Support with evidence. </a:t>
            </a:r>
          </a:p>
        </p:txBody>
      </p:sp>
    </p:spTree>
    <p:extLst>
      <p:ext uri="{BB962C8B-B14F-4D97-AF65-F5344CB8AC3E}">
        <p14:creationId xmlns:p14="http://schemas.microsoft.com/office/powerpoint/2010/main" val="718431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21B11-4E6B-4CD3-A371-BD9ECBCB3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Round 1: Choose a point on the graph and describe what it represents.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0C00D7-4C33-488E-9344-3D8CB24A8E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8446" y="954364"/>
            <a:ext cx="6456177" cy="4730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688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21B11-4E6B-4CD3-A371-BD9ECBCB3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/>
              <a:t>Round 2-3: Choose a different than what the previous chose and describe what it represents.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0C00D7-4C33-488E-9344-3D8CB24A8E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8446" y="954364"/>
            <a:ext cx="6456177" cy="4730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758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7C869-3C97-4CB4-90C0-F92C709B5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Round 1: Choose a point on the table and describe what it means.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37A5BB7-9BF2-48F9-85C2-2592B67C0D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652824"/>
              </p:ext>
            </p:extLst>
          </p:nvPr>
        </p:nvGraphicFramePr>
        <p:xfrm>
          <a:off x="5221357" y="1391478"/>
          <a:ext cx="6178963" cy="443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246">
                  <a:extLst>
                    <a:ext uri="{9D8B030D-6E8A-4147-A177-3AD203B41FA5}">
                      <a16:colId xmlns:a16="http://schemas.microsoft.com/office/drawing/2014/main" val="2950156797"/>
                    </a:ext>
                  </a:extLst>
                </a:gridCol>
                <a:gridCol w="3250717">
                  <a:extLst>
                    <a:ext uri="{9D8B030D-6E8A-4147-A177-3AD203B41FA5}">
                      <a16:colId xmlns:a16="http://schemas.microsoft.com/office/drawing/2014/main" val="4108445679"/>
                    </a:ext>
                  </a:extLst>
                </a:gridCol>
              </a:tblGrid>
              <a:tr h="554100">
                <a:tc>
                  <a:txBody>
                    <a:bodyPr/>
                    <a:lstStyle/>
                    <a:p>
                      <a:r>
                        <a:rPr lang="en-US" sz="1600" b="1"/>
                        <a:t>Number of Views</a:t>
                      </a:r>
                    </a:p>
                  </a:txBody>
                  <a:tcPr marL="75160" marR="75160" marT="37580" marB="37580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Amount Earned </a:t>
                      </a:r>
                    </a:p>
                  </a:txBody>
                  <a:tcPr marL="75160" marR="75160" marT="37580" marB="37580"/>
                </a:tc>
                <a:extLst>
                  <a:ext uri="{0D108BD9-81ED-4DB2-BD59-A6C34878D82A}">
                    <a16:rowId xmlns:a16="http://schemas.microsoft.com/office/drawing/2014/main" val="1976954858"/>
                  </a:ext>
                </a:extLst>
              </a:tr>
              <a:tr h="554100">
                <a:tc>
                  <a:txBody>
                    <a:bodyPr/>
                    <a:lstStyle/>
                    <a:p>
                      <a:r>
                        <a:rPr lang="en-US" sz="1600" b="1"/>
                        <a:t>80,000</a:t>
                      </a:r>
                    </a:p>
                  </a:txBody>
                  <a:tcPr marL="75160" marR="75160" marT="37580" marB="37580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$160</a:t>
                      </a:r>
                    </a:p>
                  </a:txBody>
                  <a:tcPr marL="75160" marR="75160" marT="37580" marB="37580"/>
                </a:tc>
                <a:extLst>
                  <a:ext uri="{0D108BD9-81ED-4DB2-BD59-A6C34878D82A}">
                    <a16:rowId xmlns:a16="http://schemas.microsoft.com/office/drawing/2014/main" val="4249410638"/>
                  </a:ext>
                </a:extLst>
              </a:tr>
              <a:tr h="554100">
                <a:tc>
                  <a:txBody>
                    <a:bodyPr/>
                    <a:lstStyle/>
                    <a:p>
                      <a:r>
                        <a:rPr lang="en-US" sz="1600" b="1"/>
                        <a:t>160,000</a:t>
                      </a:r>
                    </a:p>
                  </a:txBody>
                  <a:tcPr marL="75160" marR="75160" marT="37580" marB="37580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$320</a:t>
                      </a:r>
                    </a:p>
                  </a:txBody>
                  <a:tcPr marL="75160" marR="75160" marT="37580" marB="37580"/>
                </a:tc>
                <a:extLst>
                  <a:ext uri="{0D108BD9-81ED-4DB2-BD59-A6C34878D82A}">
                    <a16:rowId xmlns:a16="http://schemas.microsoft.com/office/drawing/2014/main" val="3691512572"/>
                  </a:ext>
                </a:extLst>
              </a:tr>
              <a:tr h="554100">
                <a:tc>
                  <a:txBody>
                    <a:bodyPr/>
                    <a:lstStyle/>
                    <a:p>
                      <a:r>
                        <a:rPr lang="en-US" sz="1600" b="1"/>
                        <a:t>240,000</a:t>
                      </a:r>
                    </a:p>
                  </a:txBody>
                  <a:tcPr marL="75160" marR="75160" marT="37580" marB="37580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$480</a:t>
                      </a:r>
                    </a:p>
                  </a:txBody>
                  <a:tcPr marL="75160" marR="75160" marT="37580" marB="37580"/>
                </a:tc>
                <a:extLst>
                  <a:ext uri="{0D108BD9-81ED-4DB2-BD59-A6C34878D82A}">
                    <a16:rowId xmlns:a16="http://schemas.microsoft.com/office/drawing/2014/main" val="1636086507"/>
                  </a:ext>
                </a:extLst>
              </a:tr>
              <a:tr h="554100">
                <a:tc>
                  <a:txBody>
                    <a:bodyPr/>
                    <a:lstStyle/>
                    <a:p>
                      <a:r>
                        <a:rPr lang="en-US" sz="1600" b="1"/>
                        <a:t>320,000</a:t>
                      </a:r>
                    </a:p>
                  </a:txBody>
                  <a:tcPr marL="75160" marR="75160" marT="37580" marB="37580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$640</a:t>
                      </a:r>
                    </a:p>
                  </a:txBody>
                  <a:tcPr marL="75160" marR="75160" marT="37580" marB="37580"/>
                </a:tc>
                <a:extLst>
                  <a:ext uri="{0D108BD9-81ED-4DB2-BD59-A6C34878D82A}">
                    <a16:rowId xmlns:a16="http://schemas.microsoft.com/office/drawing/2014/main" val="3403770835"/>
                  </a:ext>
                </a:extLst>
              </a:tr>
              <a:tr h="554100">
                <a:tc>
                  <a:txBody>
                    <a:bodyPr/>
                    <a:lstStyle/>
                    <a:p>
                      <a:r>
                        <a:rPr lang="en-US" sz="1600" b="1"/>
                        <a:t>400,000</a:t>
                      </a:r>
                    </a:p>
                  </a:txBody>
                  <a:tcPr marL="75160" marR="75160" marT="37580" marB="37580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$800</a:t>
                      </a:r>
                    </a:p>
                  </a:txBody>
                  <a:tcPr marL="75160" marR="75160" marT="37580" marB="37580"/>
                </a:tc>
                <a:extLst>
                  <a:ext uri="{0D108BD9-81ED-4DB2-BD59-A6C34878D82A}">
                    <a16:rowId xmlns:a16="http://schemas.microsoft.com/office/drawing/2014/main" val="303726056"/>
                  </a:ext>
                </a:extLst>
              </a:tr>
              <a:tr h="554100">
                <a:tc>
                  <a:txBody>
                    <a:bodyPr/>
                    <a:lstStyle/>
                    <a:p>
                      <a:r>
                        <a:rPr lang="en-US" sz="1600" b="1"/>
                        <a:t>480,000</a:t>
                      </a:r>
                    </a:p>
                  </a:txBody>
                  <a:tcPr marL="75160" marR="75160" marT="37580" marB="37580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$960</a:t>
                      </a:r>
                    </a:p>
                  </a:txBody>
                  <a:tcPr marL="75160" marR="75160" marT="37580" marB="37580"/>
                </a:tc>
                <a:extLst>
                  <a:ext uri="{0D108BD9-81ED-4DB2-BD59-A6C34878D82A}">
                    <a16:rowId xmlns:a16="http://schemas.microsoft.com/office/drawing/2014/main" val="3189820670"/>
                  </a:ext>
                </a:extLst>
              </a:tr>
              <a:tr h="554100">
                <a:tc>
                  <a:txBody>
                    <a:bodyPr/>
                    <a:lstStyle/>
                    <a:p>
                      <a:r>
                        <a:rPr lang="en-US" sz="1600" b="1"/>
                        <a:t>560,000</a:t>
                      </a:r>
                    </a:p>
                  </a:txBody>
                  <a:tcPr marL="75160" marR="75160" marT="37580" marB="37580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$1,120</a:t>
                      </a:r>
                    </a:p>
                  </a:txBody>
                  <a:tcPr marL="75160" marR="75160" marT="37580" marB="37580"/>
                </a:tc>
                <a:extLst>
                  <a:ext uri="{0D108BD9-81ED-4DB2-BD59-A6C34878D82A}">
                    <a16:rowId xmlns:a16="http://schemas.microsoft.com/office/drawing/2014/main" val="2409583416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70F53868-5DB4-4266-BE52-ED92DB63DD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9617" y="5124035"/>
            <a:ext cx="2717005" cy="162191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638759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7C869-3C97-4CB4-90C0-F92C709B5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Round 2: What is the rate of change for information provided?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37A5BB7-9BF2-48F9-85C2-2592B67C0DB9}"/>
              </a:ext>
            </a:extLst>
          </p:cNvPr>
          <p:cNvGraphicFramePr>
            <a:graphicFrameLocks noGrp="1"/>
          </p:cNvGraphicFramePr>
          <p:nvPr/>
        </p:nvGraphicFramePr>
        <p:xfrm>
          <a:off x="5221357" y="1391478"/>
          <a:ext cx="6178963" cy="443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246">
                  <a:extLst>
                    <a:ext uri="{9D8B030D-6E8A-4147-A177-3AD203B41FA5}">
                      <a16:colId xmlns:a16="http://schemas.microsoft.com/office/drawing/2014/main" val="2950156797"/>
                    </a:ext>
                  </a:extLst>
                </a:gridCol>
                <a:gridCol w="3250717">
                  <a:extLst>
                    <a:ext uri="{9D8B030D-6E8A-4147-A177-3AD203B41FA5}">
                      <a16:colId xmlns:a16="http://schemas.microsoft.com/office/drawing/2014/main" val="4108445679"/>
                    </a:ext>
                  </a:extLst>
                </a:gridCol>
              </a:tblGrid>
              <a:tr h="554100">
                <a:tc>
                  <a:txBody>
                    <a:bodyPr/>
                    <a:lstStyle/>
                    <a:p>
                      <a:r>
                        <a:rPr lang="en-US" sz="1600" b="1"/>
                        <a:t>Number of Views</a:t>
                      </a:r>
                    </a:p>
                  </a:txBody>
                  <a:tcPr marL="75160" marR="75160" marT="37580" marB="37580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Amount Earned </a:t>
                      </a:r>
                    </a:p>
                  </a:txBody>
                  <a:tcPr marL="75160" marR="75160" marT="37580" marB="37580"/>
                </a:tc>
                <a:extLst>
                  <a:ext uri="{0D108BD9-81ED-4DB2-BD59-A6C34878D82A}">
                    <a16:rowId xmlns:a16="http://schemas.microsoft.com/office/drawing/2014/main" val="1976954858"/>
                  </a:ext>
                </a:extLst>
              </a:tr>
              <a:tr h="554100">
                <a:tc>
                  <a:txBody>
                    <a:bodyPr/>
                    <a:lstStyle/>
                    <a:p>
                      <a:r>
                        <a:rPr lang="en-US" sz="1600" b="1"/>
                        <a:t>80,000</a:t>
                      </a:r>
                    </a:p>
                  </a:txBody>
                  <a:tcPr marL="75160" marR="75160" marT="37580" marB="37580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$160</a:t>
                      </a:r>
                    </a:p>
                  </a:txBody>
                  <a:tcPr marL="75160" marR="75160" marT="37580" marB="37580"/>
                </a:tc>
                <a:extLst>
                  <a:ext uri="{0D108BD9-81ED-4DB2-BD59-A6C34878D82A}">
                    <a16:rowId xmlns:a16="http://schemas.microsoft.com/office/drawing/2014/main" val="4249410638"/>
                  </a:ext>
                </a:extLst>
              </a:tr>
              <a:tr h="554100">
                <a:tc>
                  <a:txBody>
                    <a:bodyPr/>
                    <a:lstStyle/>
                    <a:p>
                      <a:r>
                        <a:rPr lang="en-US" sz="1600" b="1"/>
                        <a:t>160,000</a:t>
                      </a:r>
                    </a:p>
                  </a:txBody>
                  <a:tcPr marL="75160" marR="75160" marT="37580" marB="37580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$320</a:t>
                      </a:r>
                    </a:p>
                  </a:txBody>
                  <a:tcPr marL="75160" marR="75160" marT="37580" marB="37580"/>
                </a:tc>
                <a:extLst>
                  <a:ext uri="{0D108BD9-81ED-4DB2-BD59-A6C34878D82A}">
                    <a16:rowId xmlns:a16="http://schemas.microsoft.com/office/drawing/2014/main" val="3691512572"/>
                  </a:ext>
                </a:extLst>
              </a:tr>
              <a:tr h="554100">
                <a:tc>
                  <a:txBody>
                    <a:bodyPr/>
                    <a:lstStyle/>
                    <a:p>
                      <a:r>
                        <a:rPr lang="en-US" sz="1600" b="1"/>
                        <a:t>240,000</a:t>
                      </a:r>
                    </a:p>
                  </a:txBody>
                  <a:tcPr marL="75160" marR="75160" marT="37580" marB="37580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$480</a:t>
                      </a:r>
                    </a:p>
                  </a:txBody>
                  <a:tcPr marL="75160" marR="75160" marT="37580" marB="37580"/>
                </a:tc>
                <a:extLst>
                  <a:ext uri="{0D108BD9-81ED-4DB2-BD59-A6C34878D82A}">
                    <a16:rowId xmlns:a16="http://schemas.microsoft.com/office/drawing/2014/main" val="1636086507"/>
                  </a:ext>
                </a:extLst>
              </a:tr>
              <a:tr h="554100">
                <a:tc>
                  <a:txBody>
                    <a:bodyPr/>
                    <a:lstStyle/>
                    <a:p>
                      <a:r>
                        <a:rPr lang="en-US" sz="1600" b="1"/>
                        <a:t>320,000</a:t>
                      </a:r>
                    </a:p>
                  </a:txBody>
                  <a:tcPr marL="75160" marR="75160" marT="37580" marB="37580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$640</a:t>
                      </a:r>
                    </a:p>
                  </a:txBody>
                  <a:tcPr marL="75160" marR="75160" marT="37580" marB="37580"/>
                </a:tc>
                <a:extLst>
                  <a:ext uri="{0D108BD9-81ED-4DB2-BD59-A6C34878D82A}">
                    <a16:rowId xmlns:a16="http://schemas.microsoft.com/office/drawing/2014/main" val="3403770835"/>
                  </a:ext>
                </a:extLst>
              </a:tr>
              <a:tr h="554100">
                <a:tc>
                  <a:txBody>
                    <a:bodyPr/>
                    <a:lstStyle/>
                    <a:p>
                      <a:r>
                        <a:rPr lang="en-US" sz="1600" b="1"/>
                        <a:t>400,000</a:t>
                      </a:r>
                    </a:p>
                  </a:txBody>
                  <a:tcPr marL="75160" marR="75160" marT="37580" marB="37580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$800</a:t>
                      </a:r>
                    </a:p>
                  </a:txBody>
                  <a:tcPr marL="75160" marR="75160" marT="37580" marB="37580"/>
                </a:tc>
                <a:extLst>
                  <a:ext uri="{0D108BD9-81ED-4DB2-BD59-A6C34878D82A}">
                    <a16:rowId xmlns:a16="http://schemas.microsoft.com/office/drawing/2014/main" val="303726056"/>
                  </a:ext>
                </a:extLst>
              </a:tr>
              <a:tr h="554100">
                <a:tc>
                  <a:txBody>
                    <a:bodyPr/>
                    <a:lstStyle/>
                    <a:p>
                      <a:r>
                        <a:rPr lang="en-US" sz="1600" b="1"/>
                        <a:t>480,000</a:t>
                      </a:r>
                    </a:p>
                  </a:txBody>
                  <a:tcPr marL="75160" marR="75160" marT="37580" marB="37580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$960</a:t>
                      </a:r>
                    </a:p>
                  </a:txBody>
                  <a:tcPr marL="75160" marR="75160" marT="37580" marB="37580"/>
                </a:tc>
                <a:extLst>
                  <a:ext uri="{0D108BD9-81ED-4DB2-BD59-A6C34878D82A}">
                    <a16:rowId xmlns:a16="http://schemas.microsoft.com/office/drawing/2014/main" val="3189820670"/>
                  </a:ext>
                </a:extLst>
              </a:tr>
              <a:tr h="554100">
                <a:tc>
                  <a:txBody>
                    <a:bodyPr/>
                    <a:lstStyle/>
                    <a:p>
                      <a:r>
                        <a:rPr lang="en-US" sz="1600" b="1"/>
                        <a:t>560,000</a:t>
                      </a:r>
                    </a:p>
                  </a:txBody>
                  <a:tcPr marL="75160" marR="75160" marT="37580" marB="37580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$1,120</a:t>
                      </a:r>
                    </a:p>
                  </a:txBody>
                  <a:tcPr marL="75160" marR="75160" marT="37580" marB="37580"/>
                </a:tc>
                <a:extLst>
                  <a:ext uri="{0D108BD9-81ED-4DB2-BD59-A6C34878D82A}">
                    <a16:rowId xmlns:a16="http://schemas.microsoft.com/office/drawing/2014/main" val="2409583416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70F53868-5DB4-4266-BE52-ED92DB63DD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9617" y="5124035"/>
            <a:ext cx="2717005" cy="162191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509800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7C869-3C97-4CB4-90C0-F92C709B5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Round 3: Write two sentence summary of the graph.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37A5BB7-9BF2-48F9-85C2-2592B67C0DB9}"/>
              </a:ext>
            </a:extLst>
          </p:cNvPr>
          <p:cNvGraphicFramePr>
            <a:graphicFrameLocks noGrp="1"/>
          </p:cNvGraphicFramePr>
          <p:nvPr/>
        </p:nvGraphicFramePr>
        <p:xfrm>
          <a:off x="5221357" y="1391478"/>
          <a:ext cx="6178963" cy="443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246">
                  <a:extLst>
                    <a:ext uri="{9D8B030D-6E8A-4147-A177-3AD203B41FA5}">
                      <a16:colId xmlns:a16="http://schemas.microsoft.com/office/drawing/2014/main" val="2950156797"/>
                    </a:ext>
                  </a:extLst>
                </a:gridCol>
                <a:gridCol w="3250717">
                  <a:extLst>
                    <a:ext uri="{9D8B030D-6E8A-4147-A177-3AD203B41FA5}">
                      <a16:colId xmlns:a16="http://schemas.microsoft.com/office/drawing/2014/main" val="4108445679"/>
                    </a:ext>
                  </a:extLst>
                </a:gridCol>
              </a:tblGrid>
              <a:tr h="554100">
                <a:tc>
                  <a:txBody>
                    <a:bodyPr/>
                    <a:lstStyle/>
                    <a:p>
                      <a:r>
                        <a:rPr lang="en-US" sz="1600" b="1"/>
                        <a:t>Number of Views</a:t>
                      </a:r>
                    </a:p>
                  </a:txBody>
                  <a:tcPr marL="75160" marR="75160" marT="37580" marB="37580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Amount Earned </a:t>
                      </a:r>
                    </a:p>
                  </a:txBody>
                  <a:tcPr marL="75160" marR="75160" marT="37580" marB="37580"/>
                </a:tc>
                <a:extLst>
                  <a:ext uri="{0D108BD9-81ED-4DB2-BD59-A6C34878D82A}">
                    <a16:rowId xmlns:a16="http://schemas.microsoft.com/office/drawing/2014/main" val="1976954858"/>
                  </a:ext>
                </a:extLst>
              </a:tr>
              <a:tr h="554100">
                <a:tc>
                  <a:txBody>
                    <a:bodyPr/>
                    <a:lstStyle/>
                    <a:p>
                      <a:r>
                        <a:rPr lang="en-US" sz="1600" b="1"/>
                        <a:t>80,000</a:t>
                      </a:r>
                    </a:p>
                  </a:txBody>
                  <a:tcPr marL="75160" marR="75160" marT="37580" marB="37580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$160</a:t>
                      </a:r>
                    </a:p>
                  </a:txBody>
                  <a:tcPr marL="75160" marR="75160" marT="37580" marB="37580"/>
                </a:tc>
                <a:extLst>
                  <a:ext uri="{0D108BD9-81ED-4DB2-BD59-A6C34878D82A}">
                    <a16:rowId xmlns:a16="http://schemas.microsoft.com/office/drawing/2014/main" val="4249410638"/>
                  </a:ext>
                </a:extLst>
              </a:tr>
              <a:tr h="554100">
                <a:tc>
                  <a:txBody>
                    <a:bodyPr/>
                    <a:lstStyle/>
                    <a:p>
                      <a:r>
                        <a:rPr lang="en-US" sz="1600" b="1"/>
                        <a:t>160,000</a:t>
                      </a:r>
                    </a:p>
                  </a:txBody>
                  <a:tcPr marL="75160" marR="75160" marT="37580" marB="37580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$320</a:t>
                      </a:r>
                    </a:p>
                  </a:txBody>
                  <a:tcPr marL="75160" marR="75160" marT="37580" marB="37580"/>
                </a:tc>
                <a:extLst>
                  <a:ext uri="{0D108BD9-81ED-4DB2-BD59-A6C34878D82A}">
                    <a16:rowId xmlns:a16="http://schemas.microsoft.com/office/drawing/2014/main" val="3691512572"/>
                  </a:ext>
                </a:extLst>
              </a:tr>
              <a:tr h="554100">
                <a:tc>
                  <a:txBody>
                    <a:bodyPr/>
                    <a:lstStyle/>
                    <a:p>
                      <a:r>
                        <a:rPr lang="en-US" sz="1600" b="1"/>
                        <a:t>240,000</a:t>
                      </a:r>
                    </a:p>
                  </a:txBody>
                  <a:tcPr marL="75160" marR="75160" marT="37580" marB="37580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$480</a:t>
                      </a:r>
                    </a:p>
                  </a:txBody>
                  <a:tcPr marL="75160" marR="75160" marT="37580" marB="37580"/>
                </a:tc>
                <a:extLst>
                  <a:ext uri="{0D108BD9-81ED-4DB2-BD59-A6C34878D82A}">
                    <a16:rowId xmlns:a16="http://schemas.microsoft.com/office/drawing/2014/main" val="1636086507"/>
                  </a:ext>
                </a:extLst>
              </a:tr>
              <a:tr h="554100">
                <a:tc>
                  <a:txBody>
                    <a:bodyPr/>
                    <a:lstStyle/>
                    <a:p>
                      <a:r>
                        <a:rPr lang="en-US" sz="1600" b="1"/>
                        <a:t>320,000</a:t>
                      </a:r>
                    </a:p>
                  </a:txBody>
                  <a:tcPr marL="75160" marR="75160" marT="37580" marB="37580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$640</a:t>
                      </a:r>
                    </a:p>
                  </a:txBody>
                  <a:tcPr marL="75160" marR="75160" marT="37580" marB="37580"/>
                </a:tc>
                <a:extLst>
                  <a:ext uri="{0D108BD9-81ED-4DB2-BD59-A6C34878D82A}">
                    <a16:rowId xmlns:a16="http://schemas.microsoft.com/office/drawing/2014/main" val="3403770835"/>
                  </a:ext>
                </a:extLst>
              </a:tr>
              <a:tr h="554100">
                <a:tc>
                  <a:txBody>
                    <a:bodyPr/>
                    <a:lstStyle/>
                    <a:p>
                      <a:r>
                        <a:rPr lang="en-US" sz="1600" b="1"/>
                        <a:t>400,000</a:t>
                      </a:r>
                    </a:p>
                  </a:txBody>
                  <a:tcPr marL="75160" marR="75160" marT="37580" marB="37580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$800</a:t>
                      </a:r>
                    </a:p>
                  </a:txBody>
                  <a:tcPr marL="75160" marR="75160" marT="37580" marB="37580"/>
                </a:tc>
                <a:extLst>
                  <a:ext uri="{0D108BD9-81ED-4DB2-BD59-A6C34878D82A}">
                    <a16:rowId xmlns:a16="http://schemas.microsoft.com/office/drawing/2014/main" val="303726056"/>
                  </a:ext>
                </a:extLst>
              </a:tr>
              <a:tr h="554100">
                <a:tc>
                  <a:txBody>
                    <a:bodyPr/>
                    <a:lstStyle/>
                    <a:p>
                      <a:r>
                        <a:rPr lang="en-US" sz="1600" b="1"/>
                        <a:t>480,000</a:t>
                      </a:r>
                    </a:p>
                  </a:txBody>
                  <a:tcPr marL="75160" marR="75160" marT="37580" marB="37580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$960</a:t>
                      </a:r>
                    </a:p>
                  </a:txBody>
                  <a:tcPr marL="75160" marR="75160" marT="37580" marB="37580"/>
                </a:tc>
                <a:extLst>
                  <a:ext uri="{0D108BD9-81ED-4DB2-BD59-A6C34878D82A}">
                    <a16:rowId xmlns:a16="http://schemas.microsoft.com/office/drawing/2014/main" val="3189820670"/>
                  </a:ext>
                </a:extLst>
              </a:tr>
              <a:tr h="554100">
                <a:tc>
                  <a:txBody>
                    <a:bodyPr/>
                    <a:lstStyle/>
                    <a:p>
                      <a:r>
                        <a:rPr lang="en-US" sz="1600" b="1"/>
                        <a:t>560,000</a:t>
                      </a:r>
                    </a:p>
                  </a:txBody>
                  <a:tcPr marL="75160" marR="75160" marT="37580" marB="37580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$1,120</a:t>
                      </a:r>
                    </a:p>
                  </a:txBody>
                  <a:tcPr marL="75160" marR="75160" marT="37580" marB="37580"/>
                </a:tc>
                <a:extLst>
                  <a:ext uri="{0D108BD9-81ED-4DB2-BD59-A6C34878D82A}">
                    <a16:rowId xmlns:a16="http://schemas.microsoft.com/office/drawing/2014/main" val="2409583416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27622D6A-CF63-4399-9C58-BC281E1638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9617" y="5124035"/>
            <a:ext cx="2717005" cy="162191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326087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8">
            <a:extLst>
              <a:ext uri="{FF2B5EF4-FFF2-40B4-BE49-F238E27FC236}">
                <a16:creationId xmlns:a16="http://schemas.microsoft.com/office/drawing/2014/main" id="{6337C157-FA7C-44F7-8F26-8D60F1E4D9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10">
            <a:extLst>
              <a:ext uri="{FF2B5EF4-FFF2-40B4-BE49-F238E27FC236}">
                <a16:creationId xmlns:a16="http://schemas.microsoft.com/office/drawing/2014/main" id="{AD1E6BDE-4282-4B03-AB6B-4B55BB5A5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485C833A-4CAA-4628-90AF-765B4D9CD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AB238B6B-BE4A-43D5-9BF4-F25E4B1102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22A3114-5712-45A9-8D29-C017CBA9C4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B92AC81A-C7E1-484B-8CE8-35C3B082F2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1F04CC80-0868-47FF-81E3-284C107F9E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7557CA5F-0383-45CC-ABD6-3F13DF5C11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0AA14ED-4772-4347-AB17-45AE5F24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3A0F7B3-4CF0-4247-84C0-6588F359D9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1084963C-5EA9-4967-9241-33487A7F94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4A92CEED-BBF5-4D27-BAEF-3CB7750A19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FE7A7AD6-5681-4FC3-8C0D-39608A2D15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5A1DD085-9573-46D7-96D8-FB79FAF0C3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4A9B4107-3EEB-48E9-968B-A0A731458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8109B0A4-ED54-4DED-96E6-820DD63248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A8C6847A-91A4-4A9B-B064-11CF6443AA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C85C9753-33A0-4817-9B8C-3E8A6CC4B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9315F3C9-3634-4926-8C56-00168B1A7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F28382E8-33D6-429A-B585-9579AA2EFA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21499034-1E36-46FE-AB69-42EBD104BA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78480B4D-FB9B-4DC7-BF42-94946CF13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3412C15-B417-4C20-A798-77F6B5BFD7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2" name="Group 33">
            <a:extLst>
              <a:ext uri="{FF2B5EF4-FFF2-40B4-BE49-F238E27FC236}">
                <a16:creationId xmlns:a16="http://schemas.microsoft.com/office/drawing/2014/main" id="{EC03EF63-B185-48A4-9905-A9BBA70F5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00FC753-51FF-49B1-AE2F-C9BAAFD0B3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Isosceles Triangle 22">
              <a:extLst>
                <a:ext uri="{FF2B5EF4-FFF2-40B4-BE49-F238E27FC236}">
                  <a16:creationId xmlns:a16="http://schemas.microsoft.com/office/drawing/2014/main" id="{17B242DE-F1CC-479B-97B0-05C00AD52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36">
              <a:extLst>
                <a:ext uri="{FF2B5EF4-FFF2-40B4-BE49-F238E27FC236}">
                  <a16:creationId xmlns:a16="http://schemas.microsoft.com/office/drawing/2014/main" id="{85338455-991A-4916-AD34-2C870B6DE8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0A56EAB-E1FD-457A-9335-BE939037E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8391"/>
            <a:ext cx="3498979" cy="2453676"/>
          </a:xfrm>
        </p:spPr>
        <p:txBody>
          <a:bodyPr>
            <a:normAutofit/>
          </a:bodyPr>
          <a:lstStyle/>
          <a:p>
            <a:r>
              <a:rPr lang="en-US" sz="4000" b="1">
                <a:cs typeface="Calibri Light"/>
              </a:rPr>
              <a:t>Description:</a:t>
            </a:r>
            <a:r>
              <a:rPr lang="en-US" sz="4000">
                <a:cs typeface="Calibri Light"/>
              </a:rPr>
              <a:t> </a:t>
            </a:r>
            <a:br>
              <a:rPr lang="en-US" sz="4000">
                <a:cs typeface="Calibri Light"/>
              </a:rPr>
            </a:br>
            <a:r>
              <a:rPr lang="en-US" sz="4000">
                <a:cs typeface="Calibri Light"/>
              </a:rPr>
              <a:t>Simultaneous RoundTable</a:t>
            </a:r>
            <a:endParaRPr lang="en-US" sz="4000"/>
          </a:p>
        </p:txBody>
      </p:sp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800324C0-3F86-4ACD-945B-4AD842C9C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264" y="803186"/>
            <a:ext cx="6269015" cy="2978319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9B122A-C93A-44AC-8199-DD93A9EE3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1544" y="964051"/>
            <a:ext cx="4676609" cy="2653976"/>
          </a:xfrm>
          <a:prstGeom prst="rect">
            <a:avLst/>
          </a:prstGeom>
          <a:ln w="9525">
            <a:noFill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F7BF-0EFA-4A22-BB17-BF792B2B6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4267830"/>
            <a:ext cx="6281873" cy="1783977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400"/>
              <a:t>In teams, students each write a response on their own piece of paper. Students then pass their papers clockwise so each teammate can add to the prior responses. </a:t>
            </a:r>
          </a:p>
          <a:p>
            <a:r>
              <a:rPr lang="en-US" sz="2400" b="1"/>
              <a:t>Setup: </a:t>
            </a:r>
            <a:r>
              <a:rPr lang="en-US" sz="2400"/>
              <a:t>Each team of four needs four papers and four pencils. </a:t>
            </a:r>
          </a:p>
        </p:txBody>
      </p:sp>
    </p:spTree>
    <p:extLst>
      <p:ext uri="{BB962C8B-B14F-4D97-AF65-F5344CB8AC3E}">
        <p14:creationId xmlns:p14="http://schemas.microsoft.com/office/powerpoint/2010/main" val="1327531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17D09-226E-42EE-8B46-FEC765C64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Suggestions for this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5D65-4214-4620-9455-6E21160D5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Beginning a lesson or unit to activate brains, assess prior knowledge</a:t>
            </a:r>
          </a:p>
          <a:p>
            <a:r>
              <a:rPr lang="en-US"/>
              <a:t>During a concept to formatively assess</a:t>
            </a:r>
          </a:p>
          <a:p>
            <a:r>
              <a:rPr lang="en-US"/>
              <a:t>At the end of a concept/unit/lesson to see if mastery was attained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00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03CFA-263E-4F08-B72D-D7E78FBD9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ea typeface="+mj-lt"/>
                <a:cs typeface="+mj-lt"/>
              </a:rPr>
              <a:t>Steps:</a:t>
            </a:r>
            <a:r>
              <a:rPr lang="en-US">
                <a:ea typeface="+mj-lt"/>
                <a:cs typeface="+mj-lt"/>
              </a:rPr>
              <a:t> </a:t>
            </a:r>
            <a:br>
              <a:rPr lang="en-US">
                <a:ea typeface="+mj-lt"/>
                <a:cs typeface="+mj-lt"/>
              </a:rPr>
            </a:br>
            <a:r>
              <a:rPr lang="en-US">
                <a:ea typeface="+mj-lt"/>
                <a:cs typeface="+mj-lt"/>
              </a:rPr>
              <a:t>Simultaneous </a:t>
            </a:r>
            <a:br>
              <a:rPr lang="en-US">
                <a:ea typeface="+mj-lt"/>
                <a:cs typeface="+mj-lt"/>
              </a:rPr>
            </a:br>
            <a:r>
              <a:rPr lang="en-US">
                <a:ea typeface="+mj-lt"/>
                <a:cs typeface="+mj-lt"/>
              </a:rPr>
              <a:t>RoundTable</a:t>
            </a:r>
          </a:p>
          <a:p>
            <a:endParaRPr lang="en-US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0C1F9-BF83-41A0-B40F-45B438AFE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496" y="953835"/>
            <a:ext cx="6281873" cy="5248622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har char="•"/>
            </a:pPr>
            <a:r>
              <a:rPr lang="en-US" sz="2000" dirty="0">
                <a:ea typeface="+mn-lt"/>
                <a:cs typeface="+mn-lt"/>
              </a:rPr>
              <a:t>Step 1- Teacher assigns a topic or question and provides think time. </a:t>
            </a:r>
            <a:endParaRPr lang="en-US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har char="•"/>
            </a:pPr>
            <a:r>
              <a:rPr lang="en-US" sz="2000" dirty="0">
                <a:ea typeface="+mn-lt"/>
                <a:cs typeface="+mn-lt"/>
              </a:rPr>
              <a:t>Step 2 - All 4 students respond, simultaneous writing, drawing, or building something with manipulatives.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har char="•"/>
            </a:pPr>
            <a:r>
              <a:rPr lang="en-US" sz="2000" dirty="0">
                <a:ea typeface="+mn-lt"/>
                <a:cs typeface="+mn-lt"/>
              </a:rPr>
              <a:t>Step 3 - The teacher signals time, or students place thumbs up when done with the problem.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har char="•"/>
            </a:pPr>
            <a:r>
              <a:rPr lang="en-US" sz="2000" dirty="0">
                <a:ea typeface="+mn-lt"/>
                <a:cs typeface="+mn-lt"/>
              </a:rPr>
              <a:t>Step 4 - Students pass papers or projects one person clockwise.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har char="•"/>
            </a:pPr>
            <a:r>
              <a:rPr lang="en-US" sz="2000" dirty="0">
                <a:ea typeface="+mn-lt"/>
                <a:cs typeface="+mn-lt"/>
              </a:rPr>
              <a:t>Step 5 - Students continue, adding to what was already completed.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har char="•"/>
            </a:pPr>
            <a:r>
              <a:rPr lang="en-US" sz="2000" dirty="0">
                <a:ea typeface="+mn-lt"/>
                <a:cs typeface="+mn-lt"/>
              </a:rPr>
              <a:t>Step 6 - Students pass papers or projects 1 person clockwise. Continue, starting at Step 3.  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75059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4835A9-02B7-44FE-94ED-BC195BD9A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122" y="3182815"/>
            <a:ext cx="3501197" cy="1223298"/>
          </a:xfrm>
        </p:spPr>
        <p:txBody>
          <a:bodyPr/>
          <a:lstStyle/>
          <a:p>
            <a:r>
              <a:rPr lang="en-US"/>
              <a:t>Identify a transformation and name one of its properties.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5C9518-F83F-41AE-A0D8-BC46CC8F8F36}"/>
              </a:ext>
            </a:extLst>
          </p:cNvPr>
          <p:cNvSpPr txBox="1"/>
          <p:nvPr/>
        </p:nvSpPr>
        <p:spPr>
          <a:xfrm>
            <a:off x="888632" y="1735015"/>
            <a:ext cx="3501196" cy="375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</a:rPr>
              <a:t>Transformations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D7B423-4FAC-414D-9D71-95D4001808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3220" y="287215"/>
            <a:ext cx="3028950" cy="2895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D995A64-DD2A-4F7B-8E26-EA82A49E6C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5562" y="287215"/>
            <a:ext cx="3733641" cy="265784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C339E75-66AC-486D-A482-07332106FF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3739" y="3428999"/>
            <a:ext cx="3765464" cy="314178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442B0F0-72B8-4C42-B899-07D586326A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66809" y="3428999"/>
            <a:ext cx="3409950" cy="3141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823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489D665-681F-45C7-BF29-72749C152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849" y="2427688"/>
            <a:ext cx="3498979" cy="2456442"/>
          </a:xfrm>
        </p:spPr>
        <p:txBody>
          <a:bodyPr>
            <a:noAutofit/>
          </a:bodyPr>
          <a:lstStyle/>
          <a:p>
            <a:r>
              <a:rPr lang="en-US" sz="3200"/>
              <a:t>Describe a method you could use to calculate the amount customer would pay.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D93990-8E01-4113-86B3-BCF6E57E3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6986" y="1214003"/>
            <a:ext cx="6281873" cy="5248622"/>
          </a:xfrm>
        </p:spPr>
        <p:txBody>
          <a:bodyPr/>
          <a:lstStyle/>
          <a:p>
            <a:pPr marL="0" indent="0">
              <a:buNone/>
            </a:pPr>
            <a:endParaRPr lang="en-US"/>
          </a:p>
        </p:txBody>
      </p:sp>
      <p:pic>
        <p:nvPicPr>
          <p:cNvPr id="7" name="Online Media 3" title="Act 1 - Gas Pump">
            <a:hlinkClick r:id="" action="ppaction://media"/>
            <a:extLst>
              <a:ext uri="{FF2B5EF4-FFF2-40B4-BE49-F238E27FC236}">
                <a16:creationId xmlns:a16="http://schemas.microsoft.com/office/drawing/2014/main" id="{1CB60BF9-85A1-4AE4-8632-4DCBE611D81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864533" y="1472164"/>
            <a:ext cx="6957639" cy="391367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E68034B-3DB7-41D6-9ACB-DEDBA3CE21BA}"/>
              </a:ext>
            </a:extLst>
          </p:cNvPr>
          <p:cNvSpPr txBox="1"/>
          <p:nvPr/>
        </p:nvSpPr>
        <p:spPr>
          <a:xfrm>
            <a:off x="888632" y="1735015"/>
            <a:ext cx="3501196" cy="375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</a:rPr>
              <a:t>Proportional Reasoning </a:t>
            </a:r>
          </a:p>
        </p:txBody>
      </p:sp>
    </p:spTree>
    <p:extLst>
      <p:ext uri="{BB962C8B-B14F-4D97-AF65-F5344CB8AC3E}">
        <p14:creationId xmlns:p14="http://schemas.microsoft.com/office/powerpoint/2010/main" val="3421045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489D665-681F-45C7-BF29-72749C152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849" y="2427688"/>
            <a:ext cx="3498979" cy="2456442"/>
          </a:xfrm>
        </p:spPr>
        <p:txBody>
          <a:bodyPr>
            <a:noAutofit/>
          </a:bodyPr>
          <a:lstStyle/>
          <a:p>
            <a:r>
              <a:rPr lang="en-US" sz="3200"/>
              <a:t>Describe a method you could use to calculate the amount customer would pay.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D93990-8E01-4113-86B3-BCF6E57E3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6986" y="1214003"/>
            <a:ext cx="6281873" cy="5248622"/>
          </a:xfrm>
        </p:spPr>
        <p:txBody>
          <a:bodyPr/>
          <a:lstStyle/>
          <a:p>
            <a:pPr marL="0" indent="0">
              <a:buNone/>
            </a:pPr>
            <a:endParaRPr lang="en-US"/>
          </a:p>
        </p:txBody>
      </p:sp>
      <p:pic>
        <p:nvPicPr>
          <p:cNvPr id="7" name="Online Media 3" title="Act 1 - Gas Pump">
            <a:hlinkClick r:id="" action="ppaction://media"/>
            <a:extLst>
              <a:ext uri="{FF2B5EF4-FFF2-40B4-BE49-F238E27FC236}">
                <a16:creationId xmlns:a16="http://schemas.microsoft.com/office/drawing/2014/main" id="{1CB60BF9-85A1-4AE4-8632-4DCBE611D81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864533" y="1472164"/>
            <a:ext cx="6957639" cy="391367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E68034B-3DB7-41D6-9ACB-DEDBA3CE21BA}"/>
              </a:ext>
            </a:extLst>
          </p:cNvPr>
          <p:cNvSpPr txBox="1"/>
          <p:nvPr/>
        </p:nvSpPr>
        <p:spPr>
          <a:xfrm>
            <a:off x="888632" y="1735015"/>
            <a:ext cx="3501196" cy="375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</a:rPr>
              <a:t>Proportional Reasoning </a:t>
            </a:r>
          </a:p>
        </p:txBody>
      </p:sp>
    </p:spTree>
    <p:extLst>
      <p:ext uri="{BB962C8B-B14F-4D97-AF65-F5344CB8AC3E}">
        <p14:creationId xmlns:p14="http://schemas.microsoft.com/office/powerpoint/2010/main" val="279609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489D665-681F-45C7-BF29-72749C152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849" y="2427688"/>
            <a:ext cx="3498979" cy="2456442"/>
          </a:xfrm>
        </p:spPr>
        <p:txBody>
          <a:bodyPr>
            <a:noAutofit/>
          </a:bodyPr>
          <a:lstStyle/>
          <a:p>
            <a:r>
              <a:rPr lang="en-US" sz="3200"/>
              <a:t>How much would the customer pay if they used 10.884 gallons.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D93990-8E01-4113-86B3-BCF6E57E3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6986" y="1214003"/>
            <a:ext cx="6281873" cy="5248622"/>
          </a:xfrm>
        </p:spPr>
        <p:txBody>
          <a:bodyPr/>
          <a:lstStyle/>
          <a:p>
            <a:pPr marL="0" indent="0">
              <a:buNone/>
            </a:pPr>
            <a:endParaRPr lang="en-US"/>
          </a:p>
        </p:txBody>
      </p:sp>
      <p:pic>
        <p:nvPicPr>
          <p:cNvPr id="7" name="Online Media 3" title="Act 1 - Gas Pump">
            <a:hlinkClick r:id="" action="ppaction://media"/>
            <a:extLst>
              <a:ext uri="{FF2B5EF4-FFF2-40B4-BE49-F238E27FC236}">
                <a16:creationId xmlns:a16="http://schemas.microsoft.com/office/drawing/2014/main" id="{1CB60BF9-85A1-4AE4-8632-4DCBE611D81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864533" y="1472164"/>
            <a:ext cx="6957639" cy="391367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E68034B-3DB7-41D6-9ACB-DEDBA3CE21BA}"/>
              </a:ext>
            </a:extLst>
          </p:cNvPr>
          <p:cNvSpPr txBox="1"/>
          <p:nvPr/>
        </p:nvSpPr>
        <p:spPr>
          <a:xfrm>
            <a:off x="888632" y="1735015"/>
            <a:ext cx="3501196" cy="375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</a:rPr>
              <a:t>Proportional Reasoning </a:t>
            </a:r>
          </a:p>
        </p:txBody>
      </p:sp>
    </p:spTree>
    <p:extLst>
      <p:ext uri="{BB962C8B-B14F-4D97-AF65-F5344CB8AC3E}">
        <p14:creationId xmlns:p14="http://schemas.microsoft.com/office/powerpoint/2010/main" val="143092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489D665-681F-45C7-BF29-72749C152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Was the answer correct based on the video?</a:t>
            </a:r>
            <a:br>
              <a:rPr lang="en-US"/>
            </a:b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D93990-8E01-4113-86B3-BCF6E57E3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0355" y="4806367"/>
            <a:ext cx="5841101" cy="1714727"/>
          </a:xfrm>
        </p:spPr>
        <p:txBody>
          <a:bodyPr/>
          <a:lstStyle/>
          <a:p>
            <a:r>
              <a:rPr lang="en-US"/>
              <a:t>Was your prediction correct?</a:t>
            </a:r>
          </a:p>
        </p:txBody>
      </p:sp>
      <p:pic>
        <p:nvPicPr>
          <p:cNvPr id="8" name="Online Media 3" title="Act 3 - Gas Pump">
            <a:hlinkClick r:id="" action="ppaction://media"/>
            <a:extLst>
              <a:ext uri="{FF2B5EF4-FFF2-40B4-BE49-F238E27FC236}">
                <a16:creationId xmlns:a16="http://schemas.microsoft.com/office/drawing/2014/main" id="{CD5395D1-A7AA-4D02-8393-3ACEFB18F84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660355" y="1714500"/>
            <a:ext cx="6096000" cy="3429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1342A8A-F523-4842-9D79-DB93F02DDCC1}"/>
              </a:ext>
            </a:extLst>
          </p:cNvPr>
          <p:cNvSpPr txBox="1"/>
          <p:nvPr/>
        </p:nvSpPr>
        <p:spPr>
          <a:xfrm>
            <a:off x="888632" y="1735015"/>
            <a:ext cx="3501196" cy="375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</a:rPr>
              <a:t>Proportional Reasoning </a:t>
            </a:r>
          </a:p>
        </p:txBody>
      </p:sp>
    </p:spTree>
    <p:extLst>
      <p:ext uri="{BB962C8B-B14F-4D97-AF65-F5344CB8AC3E}">
        <p14:creationId xmlns:p14="http://schemas.microsoft.com/office/powerpoint/2010/main" val="33375622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745D1015CD1B45BE6190E17011EFEE" ma:contentTypeVersion="13" ma:contentTypeDescription="Create a new document." ma:contentTypeScope="" ma:versionID="5e2b627166bc8d09a928038a57419a8b">
  <xsd:schema xmlns:xsd="http://www.w3.org/2001/XMLSchema" xmlns:xs="http://www.w3.org/2001/XMLSchema" xmlns:p="http://schemas.microsoft.com/office/2006/metadata/properties" xmlns:ns3="4f3f0dbd-fd3c-42ac-8e17-233b4abd1146" xmlns:ns4="f8fc3101-27c3-4713-9488-fbbac56e97cb" targetNamespace="http://schemas.microsoft.com/office/2006/metadata/properties" ma:root="true" ma:fieldsID="ee05df29d3c7c2d1d323022d36754691" ns3:_="" ns4:_="">
    <xsd:import namespace="4f3f0dbd-fd3c-42ac-8e17-233b4abd1146"/>
    <xsd:import namespace="f8fc3101-27c3-4713-9488-fbbac56e97c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3f0dbd-fd3c-42ac-8e17-233b4abd11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fc3101-27c3-4713-9488-fbbac56e97c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086B35-21CC-4357-91EE-C954D8C0053C}">
  <ds:schemaRefs>
    <ds:schemaRef ds:uri="4f3f0dbd-fd3c-42ac-8e17-233b4abd1146"/>
    <ds:schemaRef ds:uri="f8fc3101-27c3-4713-9488-fbbac56e97c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A67C0B2-7C58-401E-81CE-CD816DD62E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5D530E-2FF7-4583-B5CC-5D156F6EA51C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4f3f0dbd-fd3c-42ac-8e17-233b4abd1146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f8fc3101-27c3-4713-9488-fbbac56e97c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368</Words>
  <Application>Microsoft Office PowerPoint</Application>
  <PresentationFormat>Widescreen</PresentationFormat>
  <Paragraphs>93</Paragraphs>
  <Slides>18</Slides>
  <Notes>0</Notes>
  <HiddenSlides>0</HiddenSlides>
  <MMClips>8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Calibri Light</vt:lpstr>
      <vt:lpstr>Rockwell</vt:lpstr>
      <vt:lpstr>Wingdings</vt:lpstr>
      <vt:lpstr>Atlas</vt:lpstr>
      <vt:lpstr>Simultaneous Roundtable</vt:lpstr>
      <vt:lpstr>Description:  Simultaneous RoundTable</vt:lpstr>
      <vt:lpstr>Suggestions for this structure</vt:lpstr>
      <vt:lpstr>Steps:  Simultaneous  RoundTable </vt:lpstr>
      <vt:lpstr>Identify a transformation and name one of its properties. </vt:lpstr>
      <vt:lpstr>Describe a method you could use to calculate the amount customer would pay.</vt:lpstr>
      <vt:lpstr>Describe a method you could use to calculate the amount customer would pay.</vt:lpstr>
      <vt:lpstr>How much would the customer pay if they used 10.884 gallons. </vt:lpstr>
      <vt:lpstr>Was the answer correct based on the video? </vt:lpstr>
      <vt:lpstr> </vt:lpstr>
      <vt:lpstr> </vt:lpstr>
      <vt:lpstr> </vt:lpstr>
      <vt:lpstr> </vt:lpstr>
      <vt:lpstr>Round 1: Choose a point on the graph and describe what it represents. </vt:lpstr>
      <vt:lpstr>Round 2-3: Choose a different than what the previous chose and describe what it represents. </vt:lpstr>
      <vt:lpstr>Round 1: Choose a point on the table and describe what it means.</vt:lpstr>
      <vt:lpstr>Round 2: What is the rate of change for information provided?</vt:lpstr>
      <vt:lpstr>Round 3: Write two sentence summary of the graph.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Simultaneous Roundtable</dc:title>
  <dc:creator>Kudaisi, Queshonda</dc:creator>
  <cp:lastModifiedBy>Kudaisi, Queshonda</cp:lastModifiedBy>
  <cp:revision>1</cp:revision>
  <dcterms:created xsi:type="dcterms:W3CDTF">2019-10-30T16:28:16Z</dcterms:created>
  <dcterms:modified xsi:type="dcterms:W3CDTF">2020-01-16T22:45:08Z</dcterms:modified>
</cp:coreProperties>
</file>